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73" r:id="rId1"/>
  </p:sldMasterIdLst>
  <p:notesMasterIdLst>
    <p:notesMasterId r:id="rId7"/>
  </p:notesMasterIdLst>
  <p:handoutMasterIdLst>
    <p:handoutMasterId r:id="rId8"/>
  </p:handoutMasterIdLst>
  <p:sldIdLst>
    <p:sldId id="256" r:id="rId2"/>
    <p:sldId id="278" r:id="rId3"/>
    <p:sldId id="275" r:id="rId4"/>
    <p:sldId id="276" r:id="rId5"/>
    <p:sldId id="277" r:id="rId6"/>
  </p:sldIdLst>
  <p:sldSz cx="10080625" cy="7559675"/>
  <p:notesSz cx="6797675" cy="9926638"/>
  <p:custDataLst>
    <p:tags r:id="rId9"/>
  </p:custDataLst>
  <p:defaultTextStyle>
    <a:defPPr>
      <a:defRPr lang="en-GB"/>
    </a:defPPr>
    <a:lvl1pPr algn="l" defTabSz="44767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741363" indent="-284163" algn="l" defTabSz="44767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1141413" indent="-227013" algn="l" defTabSz="44767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598613" indent="-227013" algn="l" defTabSz="44767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2055813" indent="-227013" algn="l" defTabSz="44767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  <a:srgbClr val="0099FF"/>
    <a:srgbClr val="CCE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8" autoAdjust="0"/>
    <p:restoredTop sz="94660"/>
  </p:normalViewPr>
  <p:slideViewPr>
    <p:cSldViewPr>
      <p:cViewPr varScale="1">
        <p:scale>
          <a:sx n="62" d="100"/>
          <a:sy n="62" d="100"/>
        </p:scale>
        <p:origin x="-1416" y="-72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4"/>
        <p:guide pos="19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83786" tIns="41893" rIns="83786" bIns="41893" rtlCol="0"/>
          <a:lstStyle>
            <a:lvl1pPr algn="l" eaLnBrk="0" hangingPunct="0">
              <a:defRPr sz="11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83786" tIns="41893" rIns="83786" bIns="41893" rtlCol="0"/>
          <a:lstStyle>
            <a:lvl1pPr algn="r" eaLnBrk="0" hangingPunct="0">
              <a:defRPr sz="11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D2AF09-3C9A-469B-B1BA-8BB89802D175}" type="datetimeFigureOut">
              <a:rPr lang="ru-RU"/>
              <a:pPr>
                <a:defRPr/>
              </a:pPr>
              <a:t>27.06.2017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83786" tIns="41893" rIns="83786" bIns="41893" rtlCol="0" anchor="b"/>
          <a:lstStyle>
            <a:lvl1pPr algn="l" eaLnBrk="0" hangingPunct="0">
              <a:defRPr sz="11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83786" tIns="41893" rIns="83786" bIns="4189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/>
            </a:lvl1pPr>
          </a:lstStyle>
          <a:p>
            <a:pPr>
              <a:defRPr/>
            </a:pPr>
            <a:fld id="{F8C8DC89-C4C1-47C0-992C-EC9AC391B0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/>
        </p:spPr>
        <p:txBody>
          <a:bodyPr wrap="none" lIns="83786" tIns="41893" rIns="83786" bIns="41893" anchor="ctr"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 altLang="ru-RU"/>
          </a:p>
        </p:txBody>
      </p:sp>
      <p:sp>
        <p:nvSpPr>
          <p:cNvPr id="1433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70000" y="835025"/>
            <a:ext cx="4256088" cy="3192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47700" y="4344988"/>
            <a:ext cx="5500688" cy="4676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7988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1574" eaLnBrk="1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7987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1574" eaLnBrk="1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29750"/>
            <a:ext cx="2947988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11574" eaLnBrk="1" hangingPunct="0">
              <a:lnSpc>
                <a:spcPct val="95000"/>
              </a:lnSpc>
              <a:buClrTx/>
              <a:buSzPct val="100000"/>
              <a:buFontTx/>
              <a:buNone/>
              <a:tabLst>
                <a:tab pos="663310" algn="l"/>
                <a:tab pos="1326619" algn="l"/>
                <a:tab pos="1989929" algn="l"/>
                <a:tab pos="2653238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29750"/>
            <a:ext cx="2947987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0">
              <a:lnSpc>
                <a:spcPct val="95000"/>
              </a:lnSpc>
              <a:buSzPct val="100000"/>
              <a:tabLst>
                <a:tab pos="661988" algn="l"/>
                <a:tab pos="1325563" algn="l"/>
                <a:tab pos="1989138" algn="l"/>
                <a:tab pos="2652713" algn="l"/>
              </a:tabLst>
              <a:defRPr sz="13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0BC208B-0152-4A5D-B8C9-6CA5C27729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5526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32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37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42" algn="l" defTabSz="9142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1BC44F10-E748-4FE9-87AF-10FEA6F578AA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835025"/>
            <a:ext cx="4259263" cy="31956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2" name="Text Box 2"/>
          <p:cNvSpPr txBox="1">
            <a:spLocks noChangeArrowheads="1"/>
          </p:cNvSpPr>
          <p:nvPr/>
        </p:nvSpPr>
        <p:spPr bwMode="auto">
          <a:xfrm>
            <a:off x="647700" y="4344988"/>
            <a:ext cx="5503863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3786" tIns="41893" rIns="83786" bIns="41893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z="16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4262563"/>
            <a:ext cx="10080625" cy="3297112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10080625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924175"/>
            <a:ext cx="10080625" cy="25193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763924"/>
            <a:ext cx="1008062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4757" y="5569496"/>
            <a:ext cx="6214412" cy="972373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1327" y="3452770"/>
            <a:ext cx="7910326" cy="1976635"/>
          </a:xfrm>
          <a:effectLst/>
        </p:spPr>
        <p:txBody>
          <a:bodyPr/>
          <a:lstStyle>
            <a:lvl1pPr marL="705560" indent="-503972"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F4367-B7DD-442E-87B9-0DEDFB10F6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0130" y="806364"/>
            <a:ext cx="7056438" cy="383023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EF64B-0624-437A-822A-3F7EFC414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1938" y="415041"/>
            <a:ext cx="2268141" cy="577429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4604" y="806365"/>
            <a:ext cx="5323954" cy="539553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8709D-2F68-4ADE-942C-383AC0EBCD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87338"/>
            <a:ext cx="9069388" cy="8604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24AF9-3DF3-4372-A69F-F3586EAC2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260078" y="806366"/>
            <a:ext cx="7056438" cy="383023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98C8A-5178-4416-9C4A-5A6F64718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4262563"/>
            <a:ext cx="10080625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10080625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924175"/>
            <a:ext cx="10080625" cy="25193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763924"/>
            <a:ext cx="1008062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1456" y="2394942"/>
            <a:ext cx="6577835" cy="2671290"/>
          </a:xfrm>
          <a:effectLst/>
        </p:spPr>
        <p:txBody>
          <a:bodyPr anchor="b"/>
          <a:lstStyle>
            <a:lvl1pPr algn="r">
              <a:defRPr sz="51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9597" y="5078928"/>
            <a:ext cx="6582055" cy="920940"/>
          </a:xfrm>
        </p:spPr>
        <p:txBody>
          <a:bodyPr/>
          <a:lstStyle>
            <a:lvl1pPr marL="0" indent="0" algn="r">
              <a:buNone/>
              <a:defRPr sz="2200">
                <a:solidFill>
                  <a:schemeClr val="tx2"/>
                </a:solidFill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813FC-2BA3-4256-870D-24FF825C28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60077" y="806364"/>
            <a:ext cx="3689509" cy="383023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20957" y="806366"/>
            <a:ext cx="3689509" cy="383023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4A396-B9D7-4309-A69D-C11A49AEE9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078" y="806365"/>
            <a:ext cx="3689509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6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4902" y="1543601"/>
            <a:ext cx="3689509" cy="30238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3328" y="806365"/>
            <a:ext cx="3689509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6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7" y="1542174"/>
            <a:ext cx="3689509" cy="302387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068BB-597C-4830-AA84-1920CC977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6ED90-01AB-4445-86E8-685440B913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7F552-C66F-4E86-9360-FF3F2F3434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045" y="2435896"/>
            <a:ext cx="4008531" cy="1387255"/>
          </a:xfrm>
          <a:effectLst/>
        </p:spPr>
        <p:txBody>
          <a:bodyPr anchor="b"/>
          <a:lstStyle>
            <a:lvl1pPr marL="251986" indent="-251986" algn="l">
              <a:defRPr sz="31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4032" y="806366"/>
            <a:ext cx="4428557" cy="5395533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5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5956" y="3855679"/>
            <a:ext cx="3735762" cy="2358422"/>
          </a:xfrm>
        </p:spPr>
        <p:txBody>
          <a:bodyPr/>
          <a:lstStyle>
            <a:lvl1pPr marL="0" indent="0">
              <a:buNone/>
              <a:defRPr sz="15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12A41-1D37-4ADC-A5A6-A749195E6E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262563"/>
            <a:ext cx="10080625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10080625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924175"/>
            <a:ext cx="10080625" cy="25193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763924"/>
            <a:ext cx="1008062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3570" y="1259946"/>
            <a:ext cx="4536281" cy="344782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2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7810" y="1113874"/>
            <a:ext cx="4072504" cy="2384329"/>
          </a:xfrm>
        </p:spPr>
        <p:txBody>
          <a:bodyPr anchor="b"/>
          <a:lstStyle>
            <a:lvl1pPr marL="201589" indent="-201589">
              <a:buFont typeface="Georgia" pitchFamily="18" charset="0"/>
              <a:buChar char="*"/>
              <a:defRPr sz="1800"/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763" y="4921197"/>
            <a:ext cx="7037407" cy="1259946"/>
          </a:xfrm>
        </p:spPr>
        <p:txBody>
          <a:bodyPr anchor="b"/>
          <a:lstStyle>
            <a:lvl1pPr algn="l">
              <a:defRPr sz="51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9A6A8-D358-445C-93DC-B47146B268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7758"/>
            <a:ext cx="10080625" cy="193191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080625" cy="56277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4488"/>
            <a:ext cx="10080625" cy="251936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080625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defTabSz="449170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6438" y="4819650"/>
            <a:ext cx="7180262" cy="1260475"/>
          </a:xfrm>
          <a:prstGeom prst="rect">
            <a:avLst/>
          </a:prstGeom>
          <a:effectLst/>
        </p:spPr>
        <p:txBody>
          <a:bodyPr vert="horz" lIns="100794" tIns="50397" rIns="100794" bIns="50397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60475" y="806450"/>
            <a:ext cx="7056438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794" tIns="50397" rIns="100794" bIns="50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4025" y="6804025"/>
            <a:ext cx="2773363" cy="401638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r" defTabSz="449170" eaLnBrk="1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3238" y="6804025"/>
            <a:ext cx="3697287" cy="401638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 defTabSz="449170" eaLnBrk="1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00525" y="6804025"/>
            <a:ext cx="2016125" cy="401638"/>
          </a:xfrm>
          <a:prstGeom prst="rect">
            <a:avLst/>
          </a:prstGeom>
        </p:spPr>
        <p:txBody>
          <a:bodyPr vert="horz" wrap="square" lIns="100794" tIns="50397" rIns="100794" bIns="50397" numCol="1" anchor="ctr" anchorCtr="0" compatLnSpc="1">
            <a:prstTxWarp prst="textNoShape">
              <a:avLst/>
            </a:prstTxWarp>
          </a:bodyPr>
          <a:lstStyle>
            <a:lvl1pPr algn="ctr" eaLnBrk="1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 sz="1300" b="1">
                <a:solidFill>
                  <a:srgbClr val="7F7F7F"/>
                </a:solidFill>
              </a:defRPr>
            </a:lvl1pPr>
          </a:lstStyle>
          <a:p>
            <a:pPr>
              <a:defRPr/>
            </a:pPr>
            <a:fld id="{7B0D6DA3-5D3D-40BD-9334-733A72B5F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77" r:id="rId2"/>
    <p:sldLayoutId id="214748398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8" r:id="rId9"/>
    <p:sldLayoutId id="2147483983" r:id="rId10"/>
    <p:sldLayoutId id="2147483984" r:id="rId11"/>
    <p:sldLayoutId id="2147483985" r:id="rId12"/>
  </p:sldLayoutIdLst>
  <p:timing>
    <p:tnLst>
      <p:par>
        <p:cTn id="1" dur="indefinite" restart="never" nodeType="tmRoot"/>
      </p:par>
    </p:tnLst>
  </p:timing>
  <p:txStyles>
    <p:titleStyle>
      <a:lvl1pPr marL="352425" indent="-352425" algn="r" defTabSz="1006475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51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52425" indent="-352425" algn="r" defTabSz="1006475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5100" b="1">
          <a:solidFill>
            <a:schemeClr val="tx1"/>
          </a:solidFill>
          <a:latin typeface="Trebuchet MS" pitchFamily="34" charset="0"/>
        </a:defRPr>
      </a:lvl2pPr>
      <a:lvl3pPr marL="352425" indent="-352425" algn="r" defTabSz="1006475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5100" b="1">
          <a:solidFill>
            <a:schemeClr val="tx1"/>
          </a:solidFill>
          <a:latin typeface="Trebuchet MS" pitchFamily="34" charset="0"/>
        </a:defRPr>
      </a:lvl3pPr>
      <a:lvl4pPr marL="352425" indent="-352425" algn="r" defTabSz="1006475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5100" b="1">
          <a:solidFill>
            <a:schemeClr val="tx1"/>
          </a:solidFill>
          <a:latin typeface="Trebuchet MS" pitchFamily="34" charset="0"/>
        </a:defRPr>
      </a:lvl4pPr>
      <a:lvl5pPr marL="352425" indent="-352425" algn="r" defTabSz="1006475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51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0825" indent="-200025" algn="l" defTabSz="1006475" rtl="0" eaLnBrk="0" fontAlgn="base" hangingPunct="0">
        <a:spcBef>
          <a:spcPct val="20000"/>
        </a:spcBef>
        <a:spcAft>
          <a:spcPts val="325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1pPr>
      <a:lvl2pPr marL="603250" indent="-200025" algn="l" defTabSz="1006475" rtl="0" eaLnBrk="0" fontAlgn="base" hangingPunct="0">
        <a:spcBef>
          <a:spcPct val="20000"/>
        </a:spcBef>
        <a:spcAft>
          <a:spcPts val="325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2pPr>
      <a:lvl3pPr marL="906463" indent="-200025" algn="l" defTabSz="1006475" rtl="0" eaLnBrk="0" fontAlgn="base" hangingPunct="0">
        <a:spcBef>
          <a:spcPct val="20000"/>
        </a:spcBef>
        <a:spcAft>
          <a:spcPts val="325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3pPr>
      <a:lvl4pPr marL="1208088" indent="-200025" algn="l" defTabSz="1006475" rtl="0" eaLnBrk="0" fontAlgn="base" hangingPunct="0">
        <a:spcBef>
          <a:spcPct val="20000"/>
        </a:spcBef>
        <a:spcAft>
          <a:spcPts val="325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4pPr>
      <a:lvl5pPr marL="1531938" indent="-200025" algn="l" defTabSz="1006475" rtl="0" eaLnBrk="0" fontAlgn="base" hangingPunct="0">
        <a:spcBef>
          <a:spcPct val="20000"/>
        </a:spcBef>
        <a:spcAft>
          <a:spcPts val="325"/>
        </a:spcAft>
        <a:buClr>
          <a:srgbClr val="C3260C"/>
        </a:buClr>
        <a:buSzPct val="130000"/>
        <a:buFont typeface="Georgia" pitchFamily="18" charset="0"/>
        <a:buChar char="*"/>
        <a:defRPr sz="1500" kern="1200">
          <a:solidFill>
            <a:srgbClr val="404040"/>
          </a:solidFill>
          <a:latin typeface="+mn-lt"/>
          <a:ea typeface="+mn-ea"/>
          <a:cs typeface="+mn-cs"/>
        </a:defRPr>
      </a:lvl5pPr>
      <a:lvl6pPr marL="1834456" indent="-201589" algn="l" defTabSz="1007943" rtl="0" eaLnBrk="1" latinLnBrk="0" hangingPunct="1">
        <a:spcBef>
          <a:spcPct val="20000"/>
        </a:spcBef>
        <a:spcAft>
          <a:spcPts val="331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167078" indent="-201589" algn="l" defTabSz="1007943" rtl="0" eaLnBrk="1" latinLnBrk="0" hangingPunct="1">
        <a:spcBef>
          <a:spcPct val="20000"/>
        </a:spcBef>
        <a:spcAft>
          <a:spcPts val="331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19858" indent="-201589" algn="l" defTabSz="1007943" rtl="0" eaLnBrk="1" latinLnBrk="0" hangingPunct="1">
        <a:spcBef>
          <a:spcPct val="20000"/>
        </a:spcBef>
        <a:spcAft>
          <a:spcPts val="331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852479" indent="-201589" algn="l" defTabSz="1007943" rtl="0" eaLnBrk="1" latinLnBrk="0" hangingPunct="1">
        <a:spcBef>
          <a:spcPct val="20000"/>
        </a:spcBef>
        <a:spcAft>
          <a:spcPts val="331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323453"/>
            <a:ext cx="9359900" cy="864096"/>
          </a:xfrm>
        </p:spPr>
        <p:txBody>
          <a:bodyPr wrap="square" tIns="19436" numCol="1" compatLnSpc="1">
            <a:prstTxWarp prst="textNoShape">
              <a:avLst/>
            </a:prstTxWarp>
          </a:bodyPr>
          <a:lstStyle/>
          <a:p>
            <a:pPr algn="ctr">
              <a:spcAft>
                <a:spcPts val="0"/>
              </a:spcAft>
              <a:buNone/>
            </a:pPr>
            <a:r>
              <a:rPr lang="ru-RU" sz="1600" dirty="0" smtClean="0">
                <a:latin typeface="Calibri"/>
                <a:ea typeface="Calibri"/>
                <a:cs typeface="Times New Roman"/>
              </a:rPr>
              <a:t>Независимая оценка качества подготовки обучающихся в Республике Карелия</a:t>
            </a:r>
            <a:r>
              <a:rPr lang="ru-RU" sz="1600" b="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1600" b="0" dirty="0" smtClean="0">
                <a:latin typeface="Calibri"/>
                <a:ea typeface="Calibri"/>
                <a:cs typeface="Times New Roman"/>
              </a:rPr>
              <a:t>Муниципальное казенное образовательное учреждение дополнительного профессионального образования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1600" b="0" dirty="0" smtClean="0">
                <a:latin typeface="Calibri"/>
                <a:ea typeface="Calibri"/>
                <a:cs typeface="Times New Roman"/>
              </a:rPr>
              <a:t>«Информационно-методический центр» (МКОУ ДО «ИМЦ»)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1600" dirty="0" smtClean="0">
                <a:latin typeface="Times New Roman"/>
                <a:ea typeface="Calibri"/>
              </a:rPr>
              <a:t>2017 год</a:t>
            </a:r>
            <a:r>
              <a:rPr lang="ru-RU" sz="2400" dirty="0" smtClean="0">
                <a:latin typeface="Times New Roman"/>
                <a:ea typeface="Times New Roman"/>
              </a:rPr>
              <a:t/>
            </a:r>
            <a:br>
              <a:rPr lang="ru-RU" sz="2400" dirty="0" smtClean="0">
                <a:latin typeface="Times New Roman"/>
                <a:ea typeface="Times New Roman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altLang="ru-RU" sz="1600" b="0" dirty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altLang="ru-RU" sz="1600" b="0" dirty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altLang="ru-RU" sz="1600" b="0" dirty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altLang="ru-RU" sz="1600" b="0" dirty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altLang="ru-RU" sz="1600" b="0" dirty="0" smtClean="0">
              <a:solidFill>
                <a:srgbClr val="00206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75816" y="1331565"/>
            <a:ext cx="8929687" cy="5689600"/>
          </a:xfrm>
        </p:spPr>
        <p:txBody>
          <a:bodyPr tIns="24835" anchor="ctr">
            <a:normAutofit/>
          </a:bodyPr>
          <a:lstStyle/>
          <a:p>
            <a:pPr marL="50800" indent="0" algn="ctr">
              <a:buFont typeface="Georgia" pitchFamily="18" charset="0"/>
              <a:buNone/>
            </a:pPr>
            <a:r>
              <a:rPr lang="ru-RU" b="1" dirty="0" smtClean="0">
                <a:latin typeface="Times New Roman" pitchFamily="18" charset="0"/>
              </a:rPr>
              <a:t>Муниципальное казенное общеобразовательное учреждение  «</a:t>
            </a:r>
            <a:r>
              <a:rPr lang="ru-RU" b="1" dirty="0" err="1" smtClean="0">
                <a:latin typeface="Times New Roman" pitchFamily="18" charset="0"/>
              </a:rPr>
              <a:t>Рыпушкальская</a:t>
            </a:r>
            <a:r>
              <a:rPr lang="ru-RU" b="1" dirty="0" smtClean="0">
                <a:latin typeface="Times New Roman" pitchFamily="18" charset="0"/>
              </a:rPr>
              <a:t> основная общеобразовательная школа»</a:t>
            </a:r>
            <a:endParaRPr lang="ru-RU" altLang="ru-RU" sz="1900" dirty="0" smtClean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marL="50800" indent="0" algn="ctr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endParaRPr lang="ru-RU" altLang="ru-RU" sz="19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0800" indent="0" algn="ctr">
              <a:spcBef>
                <a:spcPct val="0"/>
              </a:spcBef>
              <a:spcAft>
                <a:spcPct val="0"/>
              </a:spcAft>
              <a:buSzPct val="128000"/>
              <a:buNone/>
            </a:pPr>
            <a:r>
              <a:rPr lang="ru-RU" altLang="ru-RU" sz="1900" dirty="0" smtClean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Сроки проведения процедуры</a:t>
            </a:r>
            <a:r>
              <a:rPr lang="ru-RU" altLang="ru-RU" sz="1900" dirty="0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:</a:t>
            </a:r>
            <a:r>
              <a:rPr lang="ru-RU" altLang="ru-RU" sz="1900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alt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«24» апреля 2017 года – «31» мая 2017 года</a:t>
            </a:r>
            <a:endParaRPr lang="ru-RU" altLang="ru-RU" sz="1900" dirty="0" smtClean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50800" indent="0" algn="ctr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endParaRPr lang="ru-RU" altLang="ru-RU" sz="1900" dirty="0" smtClean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50800" indent="0" algn="just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900" b="1" dirty="0" smtClean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Эксперт-консультант:</a:t>
            </a:r>
          </a:p>
          <a:p>
            <a:pPr marL="50800" indent="0" algn="just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Гилоева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Ирина Анатольевна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директор Муниципального   казенного  образовательного  учреждения   дополнительного профессионального  образования «Информационно-методический  центр»</a:t>
            </a:r>
            <a:endParaRPr lang="ru-RU" altLang="ru-RU" sz="1900" b="1" dirty="0" smtClean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50800" indent="0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altLang="ru-RU" sz="1900" b="1" dirty="0" smtClean="0">
                <a:solidFill>
                  <a:srgbClr val="00206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Независимые эксперты качества: 	</a:t>
            </a:r>
          </a:p>
          <a:p>
            <a:pPr marL="50800" indent="0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endParaRPr lang="ru-RU" altLang="ru-RU" sz="1900" b="1" dirty="0" smtClean="0">
              <a:solidFill>
                <a:srgbClr val="00206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50800" indent="0" algn="just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Корнилова Ирина Анатольевна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заместитель директора Муниципальное казенное общеобразовательное учреждение "Средняя общеобразовательная школа № 1 г. Олонца" </a:t>
            </a:r>
          </a:p>
          <a:p>
            <a:pPr marL="50800" indent="0" algn="just">
              <a:spcBef>
                <a:spcPct val="0"/>
              </a:spcBef>
              <a:spcAft>
                <a:spcPct val="0"/>
              </a:spcAft>
              <a:buSzPct val="128000"/>
              <a:buFont typeface="Georgia" pitchFamily="18" charset="0"/>
              <a:buNone/>
            </a:pPr>
            <a:r>
              <a:rPr lang="ru-RU" sz="1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Чанцева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Екатерина Васильевна,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директор   Муниципальное казенное общеобразовательное учреждение "Средняя общеобразовательная школа № 1 г. Олонца" </a:t>
            </a:r>
          </a:p>
          <a:p>
            <a:pPr marL="50800" indent="0" algn="just" eaLnBrk="1" hangingPunct="1">
              <a:spcBef>
                <a:spcPct val="0"/>
              </a:spcBef>
              <a:spcAft>
                <a:spcPct val="0"/>
              </a:spcAft>
              <a:buClrTx/>
              <a:buFont typeface="Georgia" pitchFamily="18" charset="0"/>
              <a:buNone/>
            </a:pPr>
            <a:endParaRPr lang="ru-RU" alt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0800" indent="0" algn="just" eaLnBrk="1" hangingPunct="1">
              <a:spcBef>
                <a:spcPct val="0"/>
              </a:spcBef>
              <a:spcAft>
                <a:spcPct val="0"/>
              </a:spcAft>
              <a:buClrTx/>
              <a:buFont typeface="Georgia" pitchFamily="18" charset="0"/>
              <a:buNone/>
            </a:pPr>
            <a:endParaRPr lang="ru-RU" alt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62464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3238" y="107429"/>
            <a:ext cx="9069388" cy="1457830"/>
          </a:xfrm>
        </p:spPr>
        <p:txBody>
          <a:bodyPr/>
          <a:lstStyle/>
          <a:p>
            <a:pPr marL="0" indent="0" algn="ctr">
              <a:buFont typeface="Georgia" pitchFamily="18" charset="0"/>
              <a:buNone/>
              <a:defRPr/>
            </a:pPr>
            <a:r>
              <a:rPr lang="ru-RU" altLang="ru-RU" sz="1600" b="0" dirty="0">
                <a:solidFill>
                  <a:srgbClr val="002060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Независимая оценка качества </a:t>
            </a:r>
            <a:r>
              <a:rPr lang="ru-RU" sz="1600" b="0" dirty="0">
                <a:solidFill>
                  <a:srgbClr val="002060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подготовки обучающихся</a:t>
            </a:r>
            <a:br>
              <a:rPr lang="ru-RU" sz="1600" b="0" dirty="0">
                <a:solidFill>
                  <a:srgbClr val="002060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казенное образовательное учреждение дополнительного профессионального образования «Информационно-методический центр»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0" dirty="0">
              <a:solidFill>
                <a:srgbClr val="00206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287781" y="1014672"/>
            <a:ext cx="9572306" cy="313181"/>
          </a:xfrm>
          <a:prstGeom prst="rect">
            <a:avLst/>
          </a:prstGeom>
          <a:effectLst/>
        </p:spPr>
        <p:txBody>
          <a:bodyPr lIns="100794" tIns="28074" rIns="100794" bIns="50397">
            <a:normAutofit fontScale="25000" lnSpcReduction="20000"/>
          </a:bodyPr>
          <a:lstStyle>
            <a:lvl1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2pPr>
            <a:lvl3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3pPr>
            <a:lvl4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4pPr>
            <a:lvl5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52780" indent="-352780" algn="ctr" defTabSz="1007943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defRPr/>
            </a:pPr>
            <a:r>
              <a:rPr lang="ru-RU" sz="8400" dirty="0">
                <a:solidFill>
                  <a:srgbClr val="002060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Результаты независимой оценки качества подготовки обучающихся</a:t>
            </a:r>
            <a:r>
              <a:rPr lang="ru-RU" sz="8400" b="0" dirty="0">
                <a:solidFill>
                  <a:srgbClr val="002060"/>
                </a:solidFill>
                <a:effectLst/>
              </a:rPr>
              <a:t/>
            </a:r>
            <a:br>
              <a:rPr lang="ru-RU" sz="8400" b="0" dirty="0">
                <a:solidFill>
                  <a:srgbClr val="002060"/>
                </a:solidFill>
                <a:effectLst/>
              </a:rPr>
            </a:b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800" dirty="0">
                <a:effectLst/>
              </a:rPr>
              <a:t> </a:t>
            </a:r>
            <a:br>
              <a:rPr lang="ru-RU" sz="2800" dirty="0">
                <a:effectLst/>
              </a:rPr>
            </a:br>
            <a:endParaRPr lang="ru-RU" altLang="ru-RU" sz="3200" dirty="0"/>
          </a:p>
        </p:txBody>
      </p:sp>
      <p:graphicFrame>
        <p:nvGraphicFramePr>
          <p:cNvPr id="29771" name="Group 75"/>
          <p:cNvGraphicFramePr>
            <a:graphicFrameLocks noGrp="1"/>
          </p:cNvGraphicFramePr>
          <p:nvPr/>
        </p:nvGraphicFramePr>
        <p:xfrm>
          <a:off x="287338" y="1331913"/>
          <a:ext cx="9577387" cy="6001210"/>
        </p:xfrm>
        <a:graphic>
          <a:graphicData uri="http://schemas.openxmlformats.org/drawingml/2006/table">
            <a:tbl>
              <a:tblPr/>
              <a:tblGrid>
                <a:gridCol w="663575"/>
                <a:gridCol w="6321425"/>
                <a:gridCol w="863600"/>
                <a:gridCol w="792162"/>
                <a:gridCol w="936625"/>
              </a:tblGrid>
              <a:tr h="973138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Критерий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Максимальное значение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Фактическое значение в баллах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% к максимальному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6438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I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Качество условий, процессов, результатов подготовки обучающихся  в соответствии с  образовательной программой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(по итогам экспертной оценки по общедоступной информации)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9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91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II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Качество условий, процессов, результатов подготовки обучающихся  в соответствии с основными направлениями развития личности, приобретение знаний, умений, навыков и формирования компетенций, в том числе: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42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6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2.1.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064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Условия, процессы, результаты подготовки в соответствии с основными направлениями</a:t>
                      </a:r>
                      <a:r>
                        <a:rPr kumimoji="0" lang="ru-RU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(по итогам исследования общедоступной информации)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73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2.2.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064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Портфолио индивидуальных достижений обучающихся  </a:t>
                      </a:r>
                      <a:r>
                        <a:rPr kumimoji="0" 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(по итогам исследования портфолио)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70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2.3.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064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Образовательные достижения обучающихся по предмету </a:t>
                      </a:r>
                      <a:r>
                        <a:rPr kumimoji="0" lang="ru-RU" sz="11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(по итогам диагностической работы)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9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90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2.4.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064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Образовательные достижения обучающихся  по основным направлениям 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(по итогам анкетирования)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8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80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2.5.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064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Вклад работников  организации  в образовательные достижения обучающихся (по итогам  анкетного  опроса)</a:t>
                      </a: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70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9613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III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Критерий  III.   Качество условий, процессов, результатов подготовки обучающихся  в соответствии с требованиями к развивающей образовательной среде </a:t>
                      </a: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(по итогам исследования общедоступной информации)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3,0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2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8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3%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Общее/ среднее значение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91443" marR="91443" marT="45706" marB="45706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53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Arial Unicode MS" pitchFamily="34" charset="-128"/>
                          <a:cs typeface="Arial Unicode MS" pitchFamily="34" charset="-128"/>
                        </a:rPr>
                        <a:t>9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rebuchet MS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250825"/>
            <a:ext cx="9069387" cy="61277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Font typeface="Georgia" pitchFamily="18" charset="0"/>
              <a:buNone/>
            </a:pPr>
            <a:r>
              <a:rPr lang="ru-RU" alt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Независимая оценка качества </a:t>
            </a:r>
            <a:r>
              <a:rPr 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подготовки обучающихся</a:t>
            </a:r>
            <a:br>
              <a:rPr 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Полное наименование Организации-оператора</a:t>
            </a: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611188" y="1106488"/>
            <a:ext cx="885348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2100" b="1">
                <a:solidFill>
                  <a:srgbClr val="002060"/>
                </a:solidFill>
                <a:latin typeface="Arial Unicode MS" pitchFamily="34" charset="-128"/>
              </a:rPr>
              <a:t>Наиболее высокие показатели качества подготовки обучающихся</a:t>
            </a:r>
          </a:p>
        </p:txBody>
      </p:sp>
      <p:graphicFrame>
        <p:nvGraphicFramePr>
          <p:cNvPr id="19485" name="Group 29"/>
          <p:cNvGraphicFramePr>
            <a:graphicFrameLocks noGrp="1"/>
          </p:cNvGraphicFramePr>
          <p:nvPr/>
        </p:nvGraphicFramePr>
        <p:xfrm>
          <a:off x="431800" y="1763713"/>
          <a:ext cx="9069388" cy="5328571"/>
        </p:xfrm>
        <a:graphic>
          <a:graphicData uri="http://schemas.openxmlformats.org/drawingml/2006/table">
            <a:tbl>
              <a:tblPr/>
              <a:tblGrid>
                <a:gridCol w="5905500"/>
                <a:gridCol w="1584325"/>
                <a:gridCol w="1579563"/>
              </a:tblGrid>
              <a:tr h="569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Максимальное значение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Результаты НОК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4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</a:rPr>
                        <a:t>Содержание образовательной программы, его влияние на осуществление процессов подготовки и результатов образовательных достижений обучающихся 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баллов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Calibri" pitchFamily="34" charset="0"/>
                        </a:rPr>
                        <a:t>баллов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</a:rPr>
                        <a:t>Основные содержательные направления развития личности, приобретение знаний, умений, навыков и формирования компетенций для достижения ожидаемых результатов освоения образовательной программы: интеллектуальное развитие, духовно-нравственное  развитие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баллов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Arial Unicode MS" pitchFamily="34" charset="-128"/>
                        </a:rPr>
                        <a:t>баллов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</a:rPr>
                        <a:t>Развивающая образовательная среда, обеспечивающая качество подготовки обучающихся: планируемое, осуществляемое, реализованное библиотечное обеспечение программы 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баллов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marL="0" marR="0" lvl="0" indent="0" algn="ctr" defTabSz="10064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Arial Unicode MS" pitchFamily="34" charset="-128"/>
                        </a:rPr>
                        <a:t>баллов</a:t>
                      </a:r>
                    </a:p>
                  </a:txBody>
                  <a:tcPr marT="45704" marB="45704" horzOverflow="overflow">
                    <a:lnL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4B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179388"/>
            <a:ext cx="9069387" cy="61277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marL="0" indent="0" algn="ctr">
              <a:buFont typeface="Georgia" pitchFamily="18" charset="0"/>
              <a:buNone/>
            </a:pPr>
            <a:r>
              <a:rPr lang="ru-RU" alt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Независимая оценка качества </a:t>
            </a:r>
            <a:r>
              <a:rPr 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подготовки обучающихся</a:t>
            </a:r>
            <a:br>
              <a:rPr 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1600" b="0" smtClean="0">
                <a:solidFill>
                  <a:srgbClr val="00206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Полное наименование Организации-оператора</a:t>
            </a:r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596900" y="774700"/>
            <a:ext cx="9072563" cy="395288"/>
          </a:xfrm>
          <a:prstGeom prst="rect">
            <a:avLst/>
          </a:prstGeom>
          <a:effectLst/>
        </p:spPr>
        <p:txBody>
          <a:bodyPr lIns="100794" tIns="24835" rIns="100794" bIns="50397"/>
          <a:lstStyle>
            <a:lvl1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2pPr>
            <a:lvl3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3pPr>
            <a:lvl4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4pPr>
            <a:lvl5pPr marL="352425" indent="-352425" algn="r" defTabSz="100647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51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352780" indent="-352780" algn="ctr" defTabSz="1007943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anose="02040502050405020303" pitchFamily="18" charset="0"/>
              <a:buNone/>
              <a:tabLst>
                <a:tab pos="0" algn="l"/>
                <a:tab pos="447582" algn="l"/>
                <a:tab pos="896752" algn="l"/>
                <a:tab pos="1345920" algn="l"/>
                <a:tab pos="1795090" algn="l"/>
                <a:tab pos="2244260" algn="l"/>
                <a:tab pos="2693429" algn="l"/>
                <a:tab pos="3142598" algn="l"/>
                <a:tab pos="3591768" algn="l"/>
                <a:tab pos="4040937" algn="l"/>
                <a:tab pos="4490108" algn="l"/>
                <a:tab pos="4939276" algn="l"/>
                <a:tab pos="5388446" algn="l"/>
                <a:tab pos="5837614" algn="l"/>
                <a:tab pos="6286785" algn="l"/>
                <a:tab pos="6735952" algn="l"/>
                <a:tab pos="7185123" algn="l"/>
                <a:tab pos="7634292" algn="l"/>
                <a:tab pos="8083462" algn="l"/>
                <a:tab pos="8532630" algn="l"/>
                <a:tab pos="8981801" algn="l"/>
              </a:tabLst>
              <a:defRPr/>
            </a:pPr>
            <a:r>
              <a:rPr lang="ru-RU" altLang="ru-RU" sz="2100" dirty="0">
                <a:solidFill>
                  <a:srgbClr val="002060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Точки роста качества подготовки обучающихся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2238" y="1633538"/>
            <a:ext cx="3290887" cy="576262"/>
          </a:xfrm>
          <a:prstGeom prst="roundRect">
            <a:avLst/>
          </a:prstGeom>
          <a:noFill/>
          <a:ln w="28575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2238" y="2919413"/>
            <a:ext cx="3240087" cy="576262"/>
          </a:xfrm>
          <a:prstGeom prst="roundRect">
            <a:avLst/>
          </a:prstGeom>
          <a:noFill/>
          <a:ln w="28575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1125" y="4165600"/>
            <a:ext cx="3240088" cy="582613"/>
          </a:xfrm>
          <a:prstGeom prst="roundRect">
            <a:avLst/>
          </a:prstGeom>
          <a:noFill/>
          <a:ln w="28575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9700" y="5419725"/>
            <a:ext cx="3205163" cy="576263"/>
          </a:xfrm>
          <a:prstGeom prst="roundRect">
            <a:avLst/>
          </a:prstGeom>
          <a:noFill/>
          <a:ln w="28575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2238" y="6604000"/>
            <a:ext cx="3167062" cy="576263"/>
          </a:xfrm>
          <a:prstGeom prst="roundRect">
            <a:avLst/>
          </a:prstGeom>
          <a:noFill/>
          <a:ln w="28575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5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55988" y="2699717"/>
            <a:ext cx="6408737" cy="1087438"/>
          </a:xfrm>
          <a:prstGeom prst="roundRect">
            <a:avLst/>
          </a:prstGeom>
          <a:solidFill>
            <a:srgbClr val="CCECFF"/>
          </a:solidFill>
          <a:ln w="2857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/>
            <a:r>
              <a:rPr lang="ru-RU" sz="1400" b="1" dirty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Ценно продолжить совместную деятельность всех участников отношений по совершенствованию всех составляющих развивающей образовательной среды формировании компетенций обучающихся.</a:t>
            </a:r>
            <a:endParaRPr lang="ru-RU" sz="1400" dirty="0">
              <a:solidFill>
                <a:schemeClr val="tx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27425" y="3824288"/>
            <a:ext cx="6408738" cy="1236662"/>
          </a:xfrm>
          <a:prstGeom prst="roundRect">
            <a:avLst/>
          </a:prstGeom>
          <a:solidFill>
            <a:srgbClr val="CCECFF"/>
          </a:solidFill>
          <a:ln w="2857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/>
            <a:r>
              <a:rPr lang="ru-RU" sz="1400" b="1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Целесообразно продолжить системное исследование удовлетворенности участников отношений качеством подготовки обучающихся.</a:t>
            </a:r>
            <a:r>
              <a:rPr lang="ru-RU" sz="140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28119" y="5148263"/>
            <a:ext cx="6408737" cy="1081087"/>
          </a:xfrm>
          <a:prstGeom prst="roundRect">
            <a:avLst/>
          </a:prstGeom>
          <a:solidFill>
            <a:srgbClr val="CCECFF"/>
          </a:solidFill>
          <a:ln w="2857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/>
            <a:r>
              <a:rPr lang="ru-RU" sz="1400" b="1" dirty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Полезно продолжить системную деятельность по совместному созданию программ, управлению их качеством и оценке всеми участниками отношений достигаемых результатов.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27425" y="6315075"/>
            <a:ext cx="6408738" cy="1152525"/>
          </a:xfrm>
          <a:prstGeom prst="roundRect">
            <a:avLst/>
          </a:prstGeom>
          <a:solidFill>
            <a:srgbClr val="CCECFF"/>
          </a:solidFill>
          <a:ln w="2857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/>
            <a:r>
              <a:rPr lang="ru-RU" sz="1400" b="1" dirty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Значимо пополнять учебно-методическое и  библиотечное обеспечение </a:t>
            </a:r>
            <a:r>
              <a:rPr lang="ru-RU" sz="1400" b="1" dirty="0" smtClean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образовательной деятельности</a:t>
            </a:r>
            <a:r>
              <a:rPr lang="ru-RU" b="1" dirty="0" smtClean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</a:t>
            </a:r>
            <a:endParaRPr lang="ru-RU" b="1" dirty="0">
              <a:solidFill>
                <a:schemeClr val="tx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28144" y="1259557"/>
            <a:ext cx="6336977" cy="1376362"/>
          </a:xfrm>
          <a:prstGeom prst="roundRect">
            <a:avLst/>
          </a:prstGeom>
          <a:solidFill>
            <a:srgbClr val="CCECFF"/>
          </a:solidFill>
          <a:ln w="28575">
            <a:solidFill>
              <a:schemeClr val="bg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just" eaLnBrk="0" hangingPunct="0"/>
            <a:r>
              <a:rPr lang="ru-RU" sz="1400" b="1" dirty="0" smtClean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Важно </a:t>
            </a:r>
            <a:r>
              <a:rPr lang="ru-RU" sz="1400" b="1" dirty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совершенствовать условия для успешного </a:t>
            </a:r>
            <a:r>
              <a:rPr lang="ru-RU" sz="1400" b="1" dirty="0" smtClean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освоения обучающимися </a:t>
            </a:r>
            <a:r>
              <a:rPr lang="ru-RU" sz="1400" b="1" dirty="0">
                <a:solidFill>
                  <a:schemeClr val="tx1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образовательной программы: использовать современные технологии, расширять спектр образовательных услуг, создавать и развивать новые дополнительные программы  в целях эффективной и качественной реализации образовательной деятельности организации.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60363" y="2916238"/>
            <a:ext cx="9432925" cy="26638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7500" dirty="0">
              <a:solidFill>
                <a:srgbClr val="00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900" y="2916238"/>
            <a:ext cx="9648825" cy="431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3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совместный вклад:</a:t>
            </a:r>
          </a:p>
          <a:p>
            <a:pPr algn="ctr" eaLnBrk="0" hangingPunct="0">
              <a:defRPr/>
            </a:pPr>
            <a:endParaRPr lang="ru-RU" sz="23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Проведена экспертная оценка качества подготовки обучающихся 2 класса по предмету «русский язык» начальной образовательной программе  начального общего образования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Определены структурные элементы основной общеобразовательной программы основного общего образования, требующие внесения корректив и изменений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sz="24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endParaRPr lang="ru-RU" sz="23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>
              <a:defRPr/>
            </a:pPr>
            <a:endParaRPr lang="ru-RU" sz="23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431800" y="466725"/>
            <a:ext cx="9288463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>
                <a:solidFill>
                  <a:srgbClr val="002060"/>
                </a:solidFill>
                <a:latin typeface="Arial Unicode MS" pitchFamily="34" charset="-128"/>
              </a:rPr>
              <a:t>Независимая оценка качества подготовки обучающихся</a:t>
            </a:r>
            <a:br>
              <a:rPr lang="ru-RU" altLang="ru-RU">
                <a:solidFill>
                  <a:srgbClr val="002060"/>
                </a:solidFill>
                <a:latin typeface="Arial Unicode MS" pitchFamily="34" charset="-128"/>
              </a:rPr>
            </a:br>
            <a:r>
              <a:rPr lang="ru-RU" altLang="ru-RU">
                <a:solidFill>
                  <a:srgbClr val="002060"/>
                </a:solidFill>
                <a:latin typeface="Arial Unicode MS" pitchFamily="34" charset="-128"/>
              </a:rPr>
              <a:t>Полное наименование Организации-оператора</a:t>
            </a:r>
            <a:endParaRPr lang="ru-RU" altLang="ru-RU">
              <a:solidFill>
                <a:schemeClr val="tx1"/>
              </a:solidFill>
            </a:endParaRPr>
          </a:p>
          <a:p>
            <a:pPr algn="ctr" eaLnBrk="0" hangingPunct="0"/>
            <a:r>
              <a:rPr lang="ru-RU" altLang="ru-RU" sz="2400" b="1">
                <a:solidFill>
                  <a:srgbClr val="002060"/>
                </a:solidFill>
                <a:latin typeface="Arial Unicode MS" pitchFamily="34" charset="-128"/>
              </a:rPr>
              <a:t>Изменения, произошедшие </a:t>
            </a:r>
          </a:p>
          <a:p>
            <a:pPr algn="ctr" eaLnBrk="0" hangingPunct="0"/>
            <a:r>
              <a:rPr lang="ru-RU" altLang="ru-RU" sz="2400" b="1">
                <a:solidFill>
                  <a:srgbClr val="002060"/>
                </a:solidFill>
                <a:latin typeface="Arial Unicode MS" pitchFamily="34" charset="-128"/>
              </a:rPr>
              <a:t>в образовательной организации </a:t>
            </a:r>
          </a:p>
          <a:p>
            <a:pPr algn="ctr" eaLnBrk="0" hangingPunct="0"/>
            <a:r>
              <a:rPr lang="ru-RU" altLang="ru-RU" sz="2400" b="1">
                <a:solidFill>
                  <a:srgbClr val="002060"/>
                </a:solidFill>
                <a:latin typeface="Arial Unicode MS" pitchFamily="34" charset="-128"/>
              </a:rPr>
              <a:t>за время участия в независимой оценке качества </a:t>
            </a:r>
          </a:p>
          <a:p>
            <a:pPr algn="ctr" eaLnBrk="0" hangingPunct="0"/>
            <a:r>
              <a:rPr lang="ru-RU" altLang="ru-RU" sz="2400" b="1">
                <a:solidFill>
                  <a:srgbClr val="002060"/>
                </a:solidFill>
                <a:latin typeface="Arial Unicode MS" pitchFamily="34" charset="-128"/>
              </a:rPr>
              <a:t>подготовки обучающихся:</a:t>
            </a:r>
          </a:p>
          <a:p>
            <a:pPr algn="ctr" eaLnBrk="0" hangingPunct="0"/>
            <a:endParaRPr lang="ru-RU" altLang="ru-RU"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ed7b9248d40358621813fe6378920e25492ef7d"/>
</p:tagLst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1652</TotalTime>
  <Words>510</Words>
  <Application>Microsoft Office PowerPoint</Application>
  <PresentationFormat>Произвольный</PresentationFormat>
  <Paragraphs>105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Независимая оценка качества подготовки обучающихся в Республике Карелия  Муниципальное казенное образовательное учреждение дополнительного профессионального образования  «Информационно-методический центр» (МКОУ ДО «ИМЦ»)  2017 год    </vt:lpstr>
      <vt:lpstr>Независимая оценка качества подготовки обучающихся Муниципальное казенное образовательное учреждение дополнительного профессионального образования «Информационно-методический центр»  </vt:lpstr>
      <vt:lpstr>Независимая оценка качества подготовки обучающихся Полное наименование Организации-оператора</vt:lpstr>
      <vt:lpstr>Независимая оценка качества подготовки обучающихся Полное наименование Организации-оператора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Независимая оценка качества оказания социальных услуг  в сфере социального обслуживания Республики Карелия</dc:title>
  <dc:creator>Татьяна</dc:creator>
  <cp:lastModifiedBy>User</cp:lastModifiedBy>
  <cp:revision>199</cp:revision>
  <cp:lastPrinted>2016-06-09T05:09:37Z</cp:lastPrinted>
  <dcterms:created xsi:type="dcterms:W3CDTF">2015-06-17T08:41:52Z</dcterms:created>
  <dcterms:modified xsi:type="dcterms:W3CDTF">2017-06-27T14:07:45Z</dcterms:modified>
</cp:coreProperties>
</file>